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Avenir" panose="020B0604020202020204" charset="0"/>
      <p:regular r:id="rId3"/>
    </p:embeddedFont>
    <p:embeddedFont>
      <p:font typeface="Avenir Ultra-Bold" panose="020B0604020202020204" charset="0"/>
      <p:regular r:id="rId4"/>
    </p:embeddedFont>
    <p:embeddedFont>
      <p:font typeface="Calibri (MS)" panose="020B0604020202020204" charset="0"/>
      <p:regular r:id="rId5"/>
    </p:embeddedFont>
    <p:embeddedFont>
      <p:font typeface="Calibri (MS)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322" y="-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" y="2886030"/>
            <a:ext cx="18288000" cy="276356"/>
          </a:xfrm>
          <a:custGeom>
            <a:avLst/>
            <a:gdLst/>
            <a:ahLst/>
            <a:cxnLst/>
            <a:rect l="l" t="t" r="r" b="b"/>
            <a:pathLst>
              <a:path w="18288000" h="276356">
                <a:moveTo>
                  <a:pt x="0" y="0"/>
                </a:moveTo>
                <a:lnTo>
                  <a:pt x="18288000" y="0"/>
                </a:lnTo>
                <a:lnTo>
                  <a:pt x="18288000" y="276356"/>
                </a:lnTo>
                <a:lnTo>
                  <a:pt x="0" y="2763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47587" b="-5069955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Freeform 3"/>
          <p:cNvSpPr/>
          <p:nvPr/>
        </p:nvSpPr>
        <p:spPr>
          <a:xfrm>
            <a:off x="-19050" y="8644023"/>
            <a:ext cx="18288000" cy="283228"/>
          </a:xfrm>
          <a:custGeom>
            <a:avLst/>
            <a:gdLst/>
            <a:ahLst/>
            <a:cxnLst/>
            <a:rect l="l" t="t" r="r" b="b"/>
            <a:pathLst>
              <a:path w="18288000" h="283228">
                <a:moveTo>
                  <a:pt x="0" y="0"/>
                </a:moveTo>
                <a:lnTo>
                  <a:pt x="18288000" y="0"/>
                </a:lnTo>
                <a:lnTo>
                  <a:pt x="18288000" y="283227"/>
                </a:lnTo>
                <a:lnTo>
                  <a:pt x="0" y="283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3734" b="-4843260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4" name="Group 4"/>
          <p:cNvGrpSpPr/>
          <p:nvPr/>
        </p:nvGrpSpPr>
        <p:grpSpPr>
          <a:xfrm>
            <a:off x="-19050" y="0"/>
            <a:ext cx="18365298" cy="1072705"/>
            <a:chOff x="0" y="0"/>
            <a:chExt cx="24487064" cy="143027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487064" cy="1430273"/>
            </a:xfrm>
            <a:custGeom>
              <a:avLst/>
              <a:gdLst/>
              <a:ahLst/>
              <a:cxnLst/>
              <a:rect l="l" t="t" r="r" b="b"/>
              <a:pathLst>
                <a:path w="24487064" h="1430273">
                  <a:moveTo>
                    <a:pt x="0" y="0"/>
                  </a:moveTo>
                  <a:lnTo>
                    <a:pt x="24487064" y="0"/>
                  </a:lnTo>
                  <a:lnTo>
                    <a:pt x="24487064" y="1430273"/>
                  </a:lnTo>
                  <a:lnTo>
                    <a:pt x="0" y="14302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27105" b="-1284950"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5373" y="159764"/>
              <a:ext cx="24194592" cy="1211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>
                  <a:solidFill>
                    <a:srgbClr val="FFFFFF"/>
                  </a:solidFill>
                  <a:latin typeface="Avenir Ultra-Bold"/>
                  <a:ea typeface="Avenir Ultra-Bold"/>
                  <a:cs typeface="Avenir Ultra-Bold"/>
                  <a:sym typeface="Avenir Ultra-Bold"/>
                </a:rPr>
                <a:t>MAASLAND LESMODEL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6439" y="1633092"/>
            <a:ext cx="2270561" cy="589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Leerdoelen</a:t>
            </a:r>
            <a:endParaRPr lang="en-US" sz="3500" b="1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9115" y="3638636"/>
            <a:ext cx="1856884" cy="5897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 b="1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Inleiding</a:t>
            </a:r>
            <a:endParaRPr lang="en-US" sz="3499" b="1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368492" y="1072705"/>
            <a:ext cx="0" cy="9214345"/>
          </a:xfrm>
          <a:prstGeom prst="line">
            <a:avLst/>
          </a:prstGeom>
          <a:ln w="19050" cap="flat">
            <a:solidFill>
              <a:srgbClr val="D2A3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Box 10"/>
          <p:cNvSpPr txBox="1"/>
          <p:nvPr/>
        </p:nvSpPr>
        <p:spPr>
          <a:xfrm>
            <a:off x="419590" y="5676925"/>
            <a:ext cx="1256809" cy="589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Kern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4582" y="7461177"/>
            <a:ext cx="1942609" cy="589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Afsluiting</a:t>
            </a:r>
            <a:endParaRPr lang="en-US" sz="3500" b="1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17317548" y="-1923919"/>
            <a:ext cx="1028700" cy="15537108"/>
            <a:chOff x="0" y="0"/>
            <a:chExt cx="1371600" cy="20716144"/>
          </a:xfrm>
        </p:grpSpPr>
        <p:sp>
          <p:nvSpPr>
            <p:cNvPr id="13" name="Freeform 13"/>
            <p:cNvSpPr/>
            <p:nvPr/>
          </p:nvSpPr>
          <p:spPr>
            <a:xfrm rot="5400000">
              <a:off x="-6172233" y="8750091"/>
              <a:ext cx="13716067" cy="1371600"/>
            </a:xfrm>
            <a:custGeom>
              <a:avLst/>
              <a:gdLst/>
              <a:ahLst/>
              <a:cxnLst/>
              <a:rect l="l" t="t" r="r" b="b"/>
              <a:pathLst>
                <a:path w="13716067" h="1371600">
                  <a:moveTo>
                    <a:pt x="0" y="0"/>
                  </a:moveTo>
                  <a:lnTo>
                    <a:pt x="13716066" y="0"/>
                  </a:lnTo>
                  <a:lnTo>
                    <a:pt x="13716066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39442" r="-77776" b="-1338335"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 rot="5400000">
              <a:off x="-9678498" y="9933152"/>
              <a:ext cx="20716144" cy="849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FFFFF"/>
                  </a:solidFill>
                  <a:latin typeface="Avenir"/>
                  <a:ea typeface="Avenir"/>
                  <a:cs typeface="Avenir"/>
                  <a:sym typeface="Avenir"/>
                </a:rPr>
                <a:t>activerende werkvormen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13680" y="1063462"/>
            <a:ext cx="17395546" cy="18485"/>
          </a:xfrm>
          <a:prstGeom prst="line">
            <a:avLst/>
          </a:prstGeom>
          <a:ln w="38100" cap="flat">
            <a:solidFill>
              <a:srgbClr val="D2A3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grpSp>
        <p:nvGrpSpPr>
          <p:cNvPr id="16" name="Group 16"/>
          <p:cNvGrpSpPr/>
          <p:nvPr/>
        </p:nvGrpSpPr>
        <p:grpSpPr>
          <a:xfrm>
            <a:off x="13876075" y="202676"/>
            <a:ext cx="3813417" cy="4264182"/>
            <a:chOff x="0" y="0"/>
            <a:chExt cx="5084556" cy="5685576"/>
          </a:xfrm>
        </p:grpSpPr>
        <p:sp>
          <p:nvSpPr>
            <p:cNvPr id="17" name="Freeform 17"/>
            <p:cNvSpPr/>
            <p:nvPr/>
          </p:nvSpPr>
          <p:spPr>
            <a:xfrm rot="625393">
              <a:off x="400108" y="523872"/>
              <a:ext cx="4284341" cy="4813866"/>
            </a:xfrm>
            <a:custGeom>
              <a:avLst/>
              <a:gdLst/>
              <a:ahLst/>
              <a:cxnLst/>
              <a:rect l="l" t="t" r="r" b="b"/>
              <a:pathLst>
                <a:path w="4284341" h="4813866">
                  <a:moveTo>
                    <a:pt x="0" y="0"/>
                  </a:moveTo>
                  <a:lnTo>
                    <a:pt x="4284341" y="0"/>
                  </a:lnTo>
                  <a:lnTo>
                    <a:pt x="4284341" y="4813866"/>
                  </a:lnTo>
                  <a:lnTo>
                    <a:pt x="0" y="48138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9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8" name="Freeform 18"/>
            <p:cNvSpPr/>
            <p:nvPr/>
          </p:nvSpPr>
          <p:spPr>
            <a:xfrm rot="625393">
              <a:off x="571115" y="4619223"/>
              <a:ext cx="3056090" cy="66678"/>
            </a:xfrm>
            <a:custGeom>
              <a:avLst/>
              <a:gdLst/>
              <a:ahLst/>
              <a:cxnLst/>
              <a:rect l="l" t="t" r="r" b="b"/>
              <a:pathLst>
                <a:path w="3056090" h="66678">
                  <a:moveTo>
                    <a:pt x="0" y="0"/>
                  </a:moveTo>
                  <a:lnTo>
                    <a:pt x="3056090" y="0"/>
                  </a:lnTo>
                  <a:lnTo>
                    <a:pt x="3056090" y="66678"/>
                  </a:lnTo>
                  <a:lnTo>
                    <a:pt x="0" y="666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9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19" name="Freeform 19"/>
            <p:cNvSpPr/>
            <p:nvPr/>
          </p:nvSpPr>
          <p:spPr>
            <a:xfrm rot="1240370">
              <a:off x="3710813" y="1285931"/>
              <a:ext cx="657508" cy="719571"/>
            </a:xfrm>
            <a:custGeom>
              <a:avLst/>
              <a:gdLst/>
              <a:ahLst/>
              <a:cxnLst/>
              <a:rect l="l" t="t" r="r" b="b"/>
              <a:pathLst>
                <a:path w="657508" h="719571">
                  <a:moveTo>
                    <a:pt x="0" y="0"/>
                  </a:moveTo>
                  <a:lnTo>
                    <a:pt x="657508" y="0"/>
                  </a:lnTo>
                  <a:lnTo>
                    <a:pt x="657508" y="719571"/>
                  </a:lnTo>
                  <a:lnTo>
                    <a:pt x="0" y="719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alphaModFix amt="9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0" name="Freeform 20"/>
            <p:cNvSpPr/>
            <p:nvPr/>
          </p:nvSpPr>
          <p:spPr>
            <a:xfrm rot="625393">
              <a:off x="1495932" y="229712"/>
              <a:ext cx="2602001" cy="686278"/>
            </a:xfrm>
            <a:custGeom>
              <a:avLst/>
              <a:gdLst/>
              <a:ahLst/>
              <a:cxnLst/>
              <a:rect l="l" t="t" r="r" b="b"/>
              <a:pathLst>
                <a:path w="2602001" h="686278">
                  <a:moveTo>
                    <a:pt x="0" y="0"/>
                  </a:moveTo>
                  <a:lnTo>
                    <a:pt x="2602001" y="0"/>
                  </a:lnTo>
                  <a:lnTo>
                    <a:pt x="2602001" y="686277"/>
                  </a:lnTo>
                  <a:lnTo>
                    <a:pt x="0" y="686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9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NL"/>
            </a:p>
          </p:txBody>
        </p:sp>
        <p:sp>
          <p:nvSpPr>
            <p:cNvPr id="21" name="TextBox 21"/>
            <p:cNvSpPr txBox="1"/>
            <p:nvPr/>
          </p:nvSpPr>
          <p:spPr>
            <a:xfrm rot="516498">
              <a:off x="2063194" y="340805"/>
              <a:ext cx="2269285" cy="550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19"/>
                </a:lnSpc>
                <a:spcBef>
                  <a:spcPct val="0"/>
                </a:spcBef>
              </a:pPr>
              <a:r>
                <a:rPr lang="en-US" sz="2299" b="1">
                  <a:solidFill>
                    <a:srgbClr val="FFFFFF">
                      <a:alpha val="94902"/>
                    </a:srgbClr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Op tafel: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 rot="625393">
            <a:off x="14574605" y="1083964"/>
            <a:ext cx="2461136" cy="258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spc="-49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Leesboek</a:t>
            </a:r>
            <a:endParaRPr lang="en-US" sz="2499" b="1" spc="-49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3499"/>
              </a:lnSpc>
            </a:pPr>
            <a:r>
              <a:rPr lang="en-US" sz="2499" b="1" spc="-49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Lesboek</a:t>
            </a:r>
            <a:endParaRPr lang="en-US" sz="2499" b="1" spc="-49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3499"/>
              </a:lnSpc>
            </a:pPr>
            <a:r>
              <a:rPr lang="en-US" sz="2499" b="1" spc="-49" dirty="0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Etui</a:t>
            </a:r>
          </a:p>
          <a:p>
            <a:pPr algn="l">
              <a:lnSpc>
                <a:spcPts val="3499"/>
              </a:lnSpc>
            </a:pPr>
            <a:r>
              <a:rPr lang="en-US" sz="2499" b="1" spc="-49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Geodriehoek</a:t>
            </a:r>
            <a:endParaRPr lang="en-US" sz="2499" b="1" spc="-49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3499"/>
              </a:lnSpc>
            </a:pPr>
            <a:r>
              <a:rPr lang="en-US" sz="2499" b="1" spc="-49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Rekenmachine</a:t>
            </a:r>
            <a:endParaRPr lang="en-US" sz="2499" b="1" spc="-49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  <a:p>
            <a:pPr algn="l">
              <a:lnSpc>
                <a:spcPts val="2800"/>
              </a:lnSpc>
            </a:pPr>
            <a:endParaRPr lang="en-US" sz="2499" b="1" spc="-49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29114" y="9190672"/>
            <a:ext cx="1856883" cy="589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75A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Huiswerk</a:t>
            </a:r>
            <a:endParaRPr lang="en-US" sz="3500" b="1" dirty="0">
              <a:solidFill>
                <a:srgbClr val="0075A4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-136267" y="4895310"/>
            <a:ext cx="17453815" cy="38100"/>
          </a:xfrm>
          <a:prstGeom prst="line">
            <a:avLst/>
          </a:prstGeom>
          <a:ln w="19050" cap="flat">
            <a:solidFill>
              <a:srgbClr val="D2A3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25" name="AutoShape 25"/>
          <p:cNvSpPr/>
          <p:nvPr/>
        </p:nvSpPr>
        <p:spPr>
          <a:xfrm flipV="1">
            <a:off x="-30532" y="7045891"/>
            <a:ext cx="17494858" cy="18485"/>
          </a:xfrm>
          <a:prstGeom prst="line">
            <a:avLst/>
          </a:prstGeom>
          <a:ln w="19050" cap="flat">
            <a:solidFill>
              <a:srgbClr val="D2A3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NL"/>
          </a:p>
        </p:txBody>
      </p:sp>
      <p:sp>
        <p:nvSpPr>
          <p:cNvPr id="26" name="TextBox 26"/>
          <p:cNvSpPr txBox="1"/>
          <p:nvPr/>
        </p:nvSpPr>
        <p:spPr>
          <a:xfrm>
            <a:off x="3520892" y="1115017"/>
            <a:ext cx="10286569" cy="17677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Aan het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einde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van de les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kan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ik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...</a:t>
            </a:r>
          </a:p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1.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2.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+ hoe te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behalen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(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succescriteria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)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520891" y="3276686"/>
            <a:ext cx="9898755" cy="1318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Klaarleggen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materiaal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stillezen</a:t>
            </a:r>
            <a:endParaRPr lang="en-US" sz="2500" dirty="0">
              <a:solidFill>
                <a:srgbClr val="0075A4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Leerdoelen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succescriteria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bespreken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Voorkennis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activeren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506882" y="8947900"/>
            <a:ext cx="11185708" cy="1318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Docent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noteert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huiswerk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altijd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in SOM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Leerlingen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plannen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huiswerk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in Studyplanner in met docent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Docent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controleert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of en hoe de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leerlingen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het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huiswerk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gemaakt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hebben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520892" y="5019760"/>
            <a:ext cx="13658267" cy="2232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Korte,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duidelijke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uitleg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opdracht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of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onderwerp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(max. 10 min.)</a:t>
            </a:r>
          </a:p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Begeleid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inoefenen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(check 1)</a:t>
            </a:r>
          </a:p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Verlengde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instructie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en/of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zelfstandig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werken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differentiëren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1 (check 2)</a:t>
            </a:r>
          </a:p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Begeleiden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zelfstandig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/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samenwerken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of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verlengde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instructie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differentiëren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2 (check 3)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539278" y="7137664"/>
            <a:ext cx="12525574" cy="1318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Les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samenvatten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herhalen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leerdoelen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succescriteria</a:t>
            </a:r>
            <a:endParaRPr lang="en-US" sz="2500" dirty="0">
              <a:solidFill>
                <a:srgbClr val="0075A4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Evalueren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+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reflecteren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op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leerdoelen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inhoud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proces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aanpak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(met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behulp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van exit ticket)</a:t>
            </a:r>
          </a:p>
          <a:p>
            <a:pPr algn="l">
              <a:lnSpc>
                <a:spcPts val="3500"/>
              </a:lnSpc>
            </a:pP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Huiswerk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plannen</a:t>
            </a:r>
            <a:r>
              <a:rPr lang="en-US" sz="2500" dirty="0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 in </a:t>
            </a:r>
            <a:r>
              <a:rPr lang="en-US" sz="2500" dirty="0" err="1">
                <a:solidFill>
                  <a:srgbClr val="0075A4"/>
                </a:solidFill>
                <a:latin typeface="Calibri (MS)"/>
                <a:ea typeface="Calibri (MS)"/>
                <a:cs typeface="Calibri (MS)"/>
                <a:sym typeface="Calibri (MS)"/>
              </a:rPr>
              <a:t>Studyplanner</a:t>
            </a:r>
            <a:endParaRPr lang="en-US" sz="2500" dirty="0">
              <a:solidFill>
                <a:srgbClr val="0075A4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149</Words>
  <Application>Microsoft Office PowerPoint</Application>
  <PresentationFormat>Aangepast</PresentationFormat>
  <Paragraphs>31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Avenir Ultra-Bold</vt:lpstr>
      <vt:lpstr>Avenir</vt:lpstr>
      <vt:lpstr>Calibri (MS) Bold</vt:lpstr>
      <vt:lpstr>Calibri</vt:lpstr>
      <vt:lpstr>Arial</vt:lpstr>
      <vt:lpstr>Calibri (MS)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MAASLAND LESMODEL - Versie januari 2026</dc:title>
  <dc:creator>Patricia Mendeszoon</dc:creator>
  <cp:lastModifiedBy>Ilse Franken</cp:lastModifiedBy>
  <cp:revision>6</cp:revision>
  <dcterms:created xsi:type="dcterms:W3CDTF">2006-08-16T00:00:00Z</dcterms:created>
  <dcterms:modified xsi:type="dcterms:W3CDTF">2026-01-27T12:05:53Z</dcterms:modified>
  <dc:identifier>DAG90nLXMrg</dc:identifier>
</cp:coreProperties>
</file>